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95" r:id="rId2"/>
    <p:sldId id="297" r:id="rId3"/>
    <p:sldId id="298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6" r:id="rId12"/>
  </p:sldIdLst>
  <p:sldSz cx="9144000" cy="6858000" type="screen4x3"/>
  <p:notesSz cx="6858000" cy="9144000"/>
  <p:defaultTextStyle>
    <a:defPPr>
      <a:defRPr lang="de-D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  <a:srgbClr val="FF99CC"/>
    <a:srgbClr val="FF7C80"/>
    <a:srgbClr val="CCA500"/>
    <a:srgbClr val="D6AD00"/>
    <a:srgbClr val="EAEAEA"/>
    <a:srgbClr val="DDDDDD"/>
    <a:srgbClr val="F4F3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41" autoAdjust="0"/>
    <p:restoredTop sz="96985" autoAdjust="0"/>
  </p:normalViewPr>
  <p:slideViewPr>
    <p:cSldViewPr snapToObjects="1">
      <p:cViewPr>
        <p:scale>
          <a:sx n="100" d="100"/>
          <a:sy n="100" d="100"/>
        </p:scale>
        <p:origin x="-588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77" d="100"/>
          <a:sy n="77" d="100"/>
        </p:scale>
        <p:origin x="-155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96F3E674-4E3A-4D47-92B8-772446150BA5}" type="datetimeFigureOut">
              <a:rPr lang="de-DE" altLang="de-DE"/>
              <a:pPr>
                <a:defRPr/>
              </a:pPr>
              <a:t>17.10.2016</a:t>
            </a:fld>
            <a:endParaRPr lang="de-DE" altLang="de-DE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7F4EB405-3E19-4B51-B29F-0533BC50F11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519789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741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EE4194CA-C53C-4AAF-A02F-5B2E61176F51}" type="datetimeFigureOut">
              <a:rPr lang="de-DE" altLang="de-DE"/>
              <a:pPr>
                <a:defRPr/>
              </a:pPr>
              <a:t>17.10.2016</a:t>
            </a:fld>
            <a:endParaRPr lang="de-DE" altLang="de-DE"/>
          </a:p>
        </p:txBody>
      </p:sp>
      <p:sp>
        <p:nvSpPr>
          <p:cNvPr id="5124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741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Textmasterformate durch Klicken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1741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741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B3B82A42-7496-4850-9FF7-41C8686E7357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260197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6396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0497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9964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9130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8052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1494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5528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0273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24414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3904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7177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9"/>
          <p:cNvSpPr>
            <a:spLocks noChangeArrowheads="1"/>
          </p:cNvSpPr>
          <p:nvPr userDrawn="1"/>
        </p:nvSpPr>
        <p:spPr bwMode="auto">
          <a:xfrm flipV="1">
            <a:off x="0" y="5583238"/>
            <a:ext cx="9144000" cy="92075"/>
          </a:xfrm>
          <a:prstGeom prst="rect">
            <a:avLst/>
          </a:prstGeom>
          <a:solidFill>
            <a:srgbClr val="CCA500">
              <a:alpha val="45097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1027" name="Rectangle 25"/>
          <p:cNvSpPr>
            <a:spLocks noChangeArrowheads="1"/>
          </p:cNvSpPr>
          <p:nvPr userDrawn="1"/>
        </p:nvSpPr>
        <p:spPr bwMode="auto">
          <a:xfrm>
            <a:off x="0" y="0"/>
            <a:ext cx="9144000" cy="908050"/>
          </a:xfrm>
          <a:prstGeom prst="rect">
            <a:avLst/>
          </a:prstGeom>
          <a:solidFill>
            <a:srgbClr val="F4F3E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pic>
        <p:nvPicPr>
          <p:cNvPr id="1028" name="Picture 27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3013" y="0"/>
            <a:ext cx="1550987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uppieren 4"/>
          <p:cNvGrpSpPr/>
          <p:nvPr userDrawn="1"/>
        </p:nvGrpSpPr>
        <p:grpSpPr>
          <a:xfrm>
            <a:off x="287345" y="5805264"/>
            <a:ext cx="8569310" cy="896018"/>
            <a:chOff x="287345" y="5805264"/>
            <a:chExt cx="8569310" cy="896018"/>
          </a:xfrm>
        </p:grpSpPr>
        <p:pic>
          <p:nvPicPr>
            <p:cNvPr id="2" name="Grafik 1"/>
            <p:cNvPicPr>
              <a:picLocks noChangeAspect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1037" y="5805264"/>
              <a:ext cx="5696306" cy="896017"/>
            </a:xfrm>
            <a:prstGeom prst="rect">
              <a:avLst/>
            </a:prstGeom>
          </p:spPr>
        </p:pic>
        <p:pic>
          <p:nvPicPr>
            <p:cNvPr id="3" name="Grafik 2"/>
            <p:cNvPicPr>
              <a:picLocks noChangeAspect="1"/>
            </p:cNvPicPr>
            <p:nvPr userDrawn="1"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7023" y="5885397"/>
              <a:ext cx="1259632" cy="735753"/>
            </a:xfrm>
            <a:prstGeom prst="rect">
              <a:avLst/>
            </a:prstGeom>
          </p:spPr>
        </p:pic>
        <p:pic>
          <p:nvPicPr>
            <p:cNvPr id="4" name="Grafik 3"/>
            <p:cNvPicPr>
              <a:picLocks noChangeAspect="1"/>
            </p:cNvPicPr>
            <p:nvPr userDrawn="1"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345" y="5805264"/>
              <a:ext cx="1263519" cy="896018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ChangeArrowheads="1"/>
          </p:cNvSpPr>
          <p:nvPr/>
        </p:nvSpPr>
        <p:spPr bwMode="auto">
          <a:xfrm>
            <a:off x="455017" y="1628800"/>
            <a:ext cx="8675688" cy="63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2000" b="1" dirty="0">
                <a:solidFill>
                  <a:srgbClr val="4D4D4D"/>
                </a:solidFill>
              </a:rPr>
              <a:t/>
            </a:r>
            <a:br>
              <a:rPr lang="de-DE" altLang="de-DE" sz="2000" b="1" dirty="0">
                <a:solidFill>
                  <a:srgbClr val="4D4D4D"/>
                </a:solidFill>
              </a:rPr>
            </a:br>
            <a:r>
              <a:rPr lang="de-DE" altLang="de-DE" sz="2400" b="1" dirty="0">
                <a:solidFill>
                  <a:schemeClr val="tx2"/>
                </a:solidFill>
              </a:rPr>
              <a:t/>
            </a:r>
            <a:br>
              <a:rPr lang="de-DE" altLang="de-DE" sz="2400" b="1" dirty="0">
                <a:solidFill>
                  <a:schemeClr val="tx2"/>
                </a:solidFill>
              </a:rPr>
            </a:br>
            <a:r>
              <a:rPr lang="de-DE" altLang="de-DE" sz="3200" b="1" dirty="0" smtClean="0">
                <a:solidFill>
                  <a:schemeClr val="tx2"/>
                </a:solidFill>
              </a:rPr>
              <a:t>Epidemiologie des Rauchens </a:t>
            </a:r>
            <a:endParaRPr lang="de-DE" altLang="de-DE" sz="3200" b="1" dirty="0">
              <a:solidFill>
                <a:schemeClr val="tx2"/>
              </a:solidFill>
            </a:endParaRPr>
          </a:p>
        </p:txBody>
      </p:sp>
      <p:pic>
        <p:nvPicPr>
          <p:cNvPr id="205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0"/>
            <a:ext cx="37084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455017" y="5013176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2"/>
                </a:solidFill>
              </a:rPr>
              <a:t>Folien: bereitgestellt durch die Austauschplattform </a:t>
            </a:r>
            <a:r>
              <a:rPr lang="de-DE" dirty="0" err="1" smtClean="0">
                <a:solidFill>
                  <a:schemeClr val="tx2"/>
                </a:solidFill>
              </a:rPr>
              <a:t>GenderMed</a:t>
            </a:r>
            <a:r>
              <a:rPr lang="de-DE" dirty="0" smtClean="0">
                <a:solidFill>
                  <a:schemeClr val="tx2"/>
                </a:solidFill>
              </a:rPr>
              <a:t>-Wiki</a:t>
            </a:r>
            <a:endParaRPr lang="de-DE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92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pfleide\AppData\Local\Temp\Rar$DI55.312\3.11 Berufsgruppen top10 Männ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128" y="980728"/>
            <a:ext cx="6300216" cy="4139184"/>
          </a:xfrm>
          <a:prstGeom prst="rect">
            <a:avLst/>
          </a:prstGeom>
          <a:noFill/>
          <a:ln w="190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323528" y="166589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u="sng" dirty="0" smtClean="0">
                <a:solidFill>
                  <a:schemeClr val="accent1"/>
                </a:solidFill>
              </a:rPr>
              <a:t>Prävalenz Raucher nach Berufsgruppe				  </a:t>
            </a:r>
            <a:endParaRPr lang="de-DE" u="sn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343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2411413" y="1408907"/>
            <a:ext cx="4643437" cy="63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de-DE" altLang="de-DE" sz="2400" b="1" dirty="0">
                <a:solidFill>
                  <a:srgbClr val="4D4D4D"/>
                </a:solidFill>
              </a:rPr>
              <a:t/>
            </a:r>
            <a:br>
              <a:rPr lang="de-DE" altLang="de-DE" sz="2400" b="1" dirty="0">
                <a:solidFill>
                  <a:srgbClr val="4D4D4D"/>
                </a:solidFill>
              </a:rPr>
            </a:br>
            <a:r>
              <a:rPr lang="de-DE" altLang="de-DE" sz="4000" b="1" dirty="0">
                <a:solidFill>
                  <a:schemeClr val="tx2"/>
                </a:solidFill>
              </a:rPr>
              <a:t>Dank</a:t>
            </a:r>
          </a:p>
        </p:txBody>
      </p:sp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725487" y="2348880"/>
            <a:ext cx="8015287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40000"/>
              </a:spcBef>
            </a:pPr>
            <a:r>
              <a:rPr lang="de-DE" altLang="de-DE" b="1" dirty="0"/>
              <a:t>Dieses Vorhaben wird aus Mitteln des Bundesministeriums für Bildung </a:t>
            </a:r>
            <a:br>
              <a:rPr lang="de-DE" altLang="de-DE" b="1" dirty="0"/>
            </a:br>
            <a:r>
              <a:rPr lang="de-DE" altLang="de-DE" b="1" dirty="0"/>
              <a:t>und Forschung unter dem Förderkennzeichen 01 FP 1506 gefördert.</a:t>
            </a:r>
          </a:p>
          <a:p>
            <a:pPr eaLnBrk="1" hangingPunct="1"/>
            <a:r>
              <a:rPr lang="de-DE" altLang="de-DE" b="1" dirty="0"/>
              <a:t>Die Verantwortung für den Inhalt dieser Veröffentlichung liegt bei den</a:t>
            </a:r>
          </a:p>
          <a:p>
            <a:pPr eaLnBrk="1" hangingPunct="1"/>
            <a:r>
              <a:rPr lang="de-DE" altLang="de-DE" b="1" dirty="0"/>
              <a:t>Autor/-innen.</a:t>
            </a:r>
            <a:endParaRPr lang="de-DE" altLang="de-DE" dirty="0"/>
          </a:p>
        </p:txBody>
      </p:sp>
      <p:pic>
        <p:nvPicPr>
          <p:cNvPr id="410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0"/>
            <a:ext cx="37084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294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899592" y="1362572"/>
            <a:ext cx="75608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accent1"/>
                </a:solidFill>
              </a:rPr>
              <a:t>Die nachfolgenden Abbildungen sind dem Tabakatlas 2015 entnommen:</a:t>
            </a:r>
          </a:p>
          <a:p>
            <a:endParaRPr lang="de-DE" u="sng" dirty="0"/>
          </a:p>
          <a:p>
            <a:r>
              <a:rPr lang="de-DE" dirty="0" err="1" smtClean="0"/>
              <a:t>Pötschke</a:t>
            </a:r>
            <a:r>
              <a:rPr lang="de-DE" dirty="0" smtClean="0"/>
              <a:t>-Langer M, </a:t>
            </a:r>
            <a:r>
              <a:rPr lang="de-DE" dirty="0" err="1" smtClean="0"/>
              <a:t>Kahnert</a:t>
            </a:r>
            <a:r>
              <a:rPr lang="de-DE" dirty="0" smtClean="0"/>
              <a:t> S, Schaller K, </a:t>
            </a:r>
            <a:r>
              <a:rPr lang="de-DE" dirty="0" err="1" smtClean="0"/>
              <a:t>Viarisio</a:t>
            </a:r>
            <a:r>
              <a:rPr lang="de-DE" dirty="0" smtClean="0"/>
              <a:t> V: Tabakatlas 2015. Deutsches </a:t>
            </a:r>
            <a:r>
              <a:rPr lang="de-DE" dirty="0"/>
              <a:t>Krebsforschungszentrum in der Helmholtz-Gemeinschaft (</a:t>
            </a:r>
            <a:r>
              <a:rPr lang="de-DE" dirty="0" err="1"/>
              <a:t>dkfz</a:t>
            </a:r>
            <a:r>
              <a:rPr lang="de-DE" dirty="0" smtClean="0"/>
              <a:t>). Im Zusammenarbeit mit: Robert-Koch-Institut, Universität Hohenheim, Institut für Therapieforschung (IFT). Gefördert von: </a:t>
            </a:r>
            <a:r>
              <a:rPr lang="de-DE" dirty="0"/>
              <a:t>Bundesministerium für </a:t>
            </a:r>
            <a:r>
              <a:rPr lang="de-DE" dirty="0" smtClean="0"/>
              <a:t>Gesundheit. 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54003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030"/>
          <p:cNvSpPr txBox="1">
            <a:spLocks noChangeArrowheads="1"/>
          </p:cNvSpPr>
          <p:nvPr/>
        </p:nvSpPr>
        <p:spPr bwMode="auto">
          <a:xfrm>
            <a:off x="165620" y="188913"/>
            <a:ext cx="48013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hangingPunct="1"/>
            <a:r>
              <a:rPr lang="de-DE" altLang="de-DE" u="sng" dirty="0" smtClean="0">
                <a:solidFill>
                  <a:schemeClr val="accent1"/>
                </a:solidFill>
              </a:rPr>
              <a:t>Gründe für den Rauchstopp		</a:t>
            </a:r>
            <a:endParaRPr lang="de-DE" altLang="de-DE" u="sng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68760"/>
            <a:ext cx="6303963" cy="2846387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37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fleide\AppData\Local\Temp\Rar$DI34.200\3.6 Alter Raucheinstieg Jahrgän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052736"/>
            <a:ext cx="5628949" cy="3917052"/>
          </a:xfrm>
          <a:prstGeom prst="rect">
            <a:avLst/>
          </a:prstGeom>
          <a:noFill/>
          <a:ln w="190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107504" y="188640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u="sng" dirty="0" smtClean="0">
                <a:solidFill>
                  <a:schemeClr val="accent1"/>
                </a:solidFill>
              </a:rPr>
              <a:t>Alter bei Raucheinstieg nach Jahrgängen				</a:t>
            </a:r>
            <a:endParaRPr lang="de-DE" u="sn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288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fleide\AppData\Local\Temp\Rar$DI05.904\3.6 Entwicklung Anteile Raucher Altersgrupp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304" y="836712"/>
            <a:ext cx="6480048" cy="4319016"/>
          </a:xfrm>
          <a:prstGeom prst="rect">
            <a:avLst/>
          </a:prstGeom>
          <a:noFill/>
          <a:ln w="190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107504" y="116632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u="sng" dirty="0" smtClean="0">
                <a:solidFill>
                  <a:schemeClr val="accent1"/>
                </a:solidFill>
              </a:rPr>
              <a:t>Prävalenz von </a:t>
            </a:r>
            <a:r>
              <a:rPr lang="de-DE" sz="1600" u="sng" dirty="0" err="1" smtClean="0">
                <a:solidFill>
                  <a:schemeClr val="accent1"/>
                </a:solidFill>
              </a:rPr>
              <a:t>RaucherInnen</a:t>
            </a:r>
            <a:r>
              <a:rPr lang="de-DE" sz="1600" u="sng" dirty="0" smtClean="0">
                <a:solidFill>
                  <a:schemeClr val="accent1"/>
                </a:solidFill>
              </a:rPr>
              <a:t> nach Altersgruppe und Erhebungsjahr		</a:t>
            </a:r>
            <a:endParaRPr lang="de-DE" sz="1600" u="sn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270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fleide\AppData\Local\Temp\Rar$DI10.608\3.6 Jemalsraucher Jahrgän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24744"/>
            <a:ext cx="5848301" cy="3600420"/>
          </a:xfrm>
          <a:prstGeom prst="rect">
            <a:avLst/>
          </a:prstGeom>
          <a:noFill/>
          <a:ln w="190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179512" y="116632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u="sng" dirty="0" smtClean="0">
                <a:solidFill>
                  <a:schemeClr val="accent1"/>
                </a:solidFill>
              </a:rPr>
              <a:t>Prävalenz von Personen, die jemals geraucht haben		</a:t>
            </a:r>
            <a:endParaRPr lang="de-DE" u="sn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075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fleide\AppData\Local\Temp\Rar$DI66.608\3.10 Sozialstatus Jungen und Mädch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261" y="1124744"/>
            <a:ext cx="6480048" cy="3816096"/>
          </a:xfrm>
          <a:prstGeom prst="rect">
            <a:avLst/>
          </a:prstGeom>
          <a:noFill/>
          <a:ln w="190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152053" y="116632"/>
            <a:ext cx="7560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u="sng" dirty="0" smtClean="0">
                <a:solidFill>
                  <a:schemeClr val="accent1"/>
                </a:solidFill>
              </a:rPr>
              <a:t>Sozialstatus von jugendlichen Rauchern &amp; Raucherinnen		</a:t>
            </a:r>
            <a:endParaRPr lang="de-DE" u="sn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34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fleide\AppData\Local\Temp\Rar$DI98.608\3.10 Sozialstatus Männer und Frau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52736"/>
            <a:ext cx="6300216" cy="4319016"/>
          </a:xfrm>
          <a:prstGeom prst="rect">
            <a:avLst/>
          </a:prstGeom>
          <a:noFill/>
          <a:ln w="190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107504" y="188640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u="sng" dirty="0" smtClean="0">
                <a:solidFill>
                  <a:schemeClr val="accent1"/>
                </a:solidFill>
              </a:rPr>
              <a:t>Sozialstatus von Rauchern &amp; Raucherinnen			</a:t>
            </a:r>
            <a:endParaRPr lang="de-DE" u="sn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2173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pfleide\AppData\Local\Temp\Rar$DI80.312\3.11 Berufsgruppen top10 Frau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128" y="980728"/>
            <a:ext cx="6300216" cy="4139184"/>
          </a:xfrm>
          <a:prstGeom prst="rect">
            <a:avLst/>
          </a:prstGeom>
          <a:noFill/>
          <a:ln w="190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395536" y="260648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u="sng" dirty="0" smtClean="0">
                <a:solidFill>
                  <a:schemeClr val="accent1"/>
                </a:solidFill>
              </a:rPr>
              <a:t>Prävalenz Raucherinnen nach Berufsgruppe				</a:t>
            </a:r>
            <a:endParaRPr lang="de-DE" u="sn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9346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</Words>
  <Application>Microsoft Office PowerPoint</Application>
  <PresentationFormat>Bildschirmpräsentation (4:3)</PresentationFormat>
  <Paragraphs>17</Paragraphs>
  <Slides>11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2" baseType="lpstr"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weskom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Reiner Kombuechen</dc:creator>
  <cp:lastModifiedBy>pfleide</cp:lastModifiedBy>
  <cp:revision>108</cp:revision>
  <dcterms:created xsi:type="dcterms:W3CDTF">2011-07-11T11:26:13Z</dcterms:created>
  <dcterms:modified xsi:type="dcterms:W3CDTF">2016-10-17T11:05:58Z</dcterms:modified>
</cp:coreProperties>
</file>